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256" r:id="rId3"/>
    <p:sldId id="257" r:id="rId4"/>
    <p:sldId id="263" r:id="rId5"/>
    <p:sldId id="266" r:id="rId6"/>
    <p:sldId id="267" r:id="rId7"/>
    <p:sldId id="268" r:id="rId8"/>
    <p:sldId id="269" r:id="rId9"/>
    <p:sldId id="270" r:id="rId10"/>
    <p:sldId id="265" r:id="rId11"/>
    <p:sldId id="259" r:id="rId12"/>
    <p:sldId id="272" r:id="rId13"/>
    <p:sldId id="260" r:id="rId14"/>
    <p:sldId id="275" r:id="rId15"/>
    <p:sldId id="276" r:id="rId1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3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99" d="100"/>
          <a:sy n="99" d="100"/>
        </p:scale>
        <p:origin x="84" y="582"/>
      </p:cViewPr>
      <p:guideLst>
        <p:guide orient="horz" pos="2160"/>
        <p:guide pos="383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handoutMaster" Target="handoutMasters/handoutMaster1.xml"/><Relationship Id="rId17" Type="http://schemas.openxmlformats.org/officeDocument/2006/relationships/notesMaster" Target="notesMasters/notesMaster1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397600"/>
            <a:ext cx="9799200" cy="11052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5040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04000"/>
            <a:ext cx="5342400" cy="4140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04000"/>
            <a:ext cx="5342400" cy="4140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tags" Target="../tags/tag62.xml"/><Relationship Id="rId16" Type="http://schemas.openxmlformats.org/officeDocument/2006/relationships/tags" Target="../tags/tag61.xml"/><Relationship Id="rId15" Type="http://schemas.openxmlformats.org/officeDocument/2006/relationships/tags" Target="../tags/tag60.xml"/><Relationship Id="rId14" Type="http://schemas.openxmlformats.org/officeDocument/2006/relationships/tags" Target="../tags/tag59.xml"/><Relationship Id="rId13" Type="http://schemas.openxmlformats.org/officeDocument/2006/relationships/tags" Target="../tags/tag58.xml"/><Relationship Id="rId12" Type="http://schemas.openxmlformats.org/officeDocument/2006/relationships/tags" Target="../tags/tag57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ea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9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9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9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9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3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ags" Target="../tags/tag87.xml"/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tags" Target="../tags/tag86.xml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tags" Target="../tags/tag89.xml"/><Relationship Id="rId4" Type="http://schemas.openxmlformats.org/officeDocument/2006/relationships/image" Target="../media/image24.png"/><Relationship Id="rId3" Type="http://schemas.openxmlformats.org/officeDocument/2006/relationships/image" Target="../media/image23.png"/><Relationship Id="rId2" Type="http://schemas.openxmlformats.org/officeDocument/2006/relationships/image" Target="../media/image21.png"/><Relationship Id="rId1" Type="http://schemas.openxmlformats.org/officeDocument/2006/relationships/tags" Target="../tags/tag88.xml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ags" Target="../tags/tag91.xml"/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tags" Target="../tags/tag90.xml"/></Relationships>
</file>

<file path=ppt/slides/_rels/slide1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tags" Target="../tags/tag93.xml"/><Relationship Id="rId4" Type="http://schemas.openxmlformats.org/officeDocument/2006/relationships/image" Target="../media/image29.png"/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tags" Target="../tags/tag92.xml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ags" Target="../tags/tag95.xml"/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tags" Target="../tags/tag94.xml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tags" Target="../tags/tag65.xml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tags" Target="../tags/tag64.xml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tags" Target="../tags/tag70.xml"/><Relationship Id="rId5" Type="http://schemas.openxmlformats.org/officeDocument/2006/relationships/tags" Target="../tags/tag69.xml"/><Relationship Id="rId4" Type="http://schemas.openxmlformats.org/officeDocument/2006/relationships/tags" Target="../tags/tag68.xml"/><Relationship Id="rId3" Type="http://schemas.openxmlformats.org/officeDocument/2006/relationships/image" Target="../media/image5.jpeg"/><Relationship Id="rId2" Type="http://schemas.openxmlformats.org/officeDocument/2006/relationships/tags" Target="../tags/tag67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tags" Target="../tags/tag72.xml"/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tags" Target="../tags/tag71.xml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tags" Target="../tags/tag74.xml"/><Relationship Id="rId4" Type="http://schemas.openxmlformats.org/officeDocument/2006/relationships/image" Target="../media/image11.png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tags" Target="../tags/tag73.xml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tags" Target="../tags/tag76.xml"/><Relationship Id="rId4" Type="http://schemas.openxmlformats.org/officeDocument/2006/relationships/image" Target="../media/image14.png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tags" Target="../tags/tag75.xml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tags" Target="../tags/tag78.xml"/><Relationship Id="rId4" Type="http://schemas.openxmlformats.org/officeDocument/2006/relationships/image" Target="../media/image17.png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tags" Target="../tags/tag77.xml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tags" Target="../tags/tag80.xml"/><Relationship Id="rId4" Type="http://schemas.openxmlformats.org/officeDocument/2006/relationships/image" Target="../media/image20.png"/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tags" Target="../tags/tag79.xml"/></Relationships>
</file>

<file path=ppt/slides/_rels/slide9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tags" Target="../tags/tag85.xml"/><Relationship Id="rId5" Type="http://schemas.openxmlformats.org/officeDocument/2006/relationships/tags" Target="../tags/tag84.xml"/><Relationship Id="rId4" Type="http://schemas.openxmlformats.org/officeDocument/2006/relationships/tags" Target="../tags/tag83.xml"/><Relationship Id="rId3" Type="http://schemas.openxmlformats.org/officeDocument/2006/relationships/image" Target="../media/image5.jpeg"/><Relationship Id="rId2" Type="http://schemas.openxmlformats.org/officeDocument/2006/relationships/tags" Target="../tags/tag82.xml"/><Relationship Id="rId1" Type="http://schemas.openxmlformats.org/officeDocument/2006/relationships/tags" Target="../tags/tag8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682615" y="1320800"/>
            <a:ext cx="6509385" cy="553720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890905" y="1879600"/>
            <a:ext cx="5694045" cy="99441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54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  <a:alpha val="43000"/>
                    </a:srgbClr>
                  </a:outerShdw>
                </a:effectLst>
              </a:rPr>
              <a:t>学生实训使用流程</a:t>
            </a:r>
            <a:endParaRPr lang="zh-CN" altLang="en-US" sz="540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  <a:alpha val="43000"/>
                  </a:srgbClr>
                </a:outerShdw>
              </a:effectLst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285365" y="3511550"/>
            <a:ext cx="4064000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4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  <a:alpha val="43000"/>
                    </a:srgbClr>
                  </a:outerShdw>
                </a:effectLst>
              </a:rPr>
              <a:t>（</a:t>
            </a:r>
            <a:r>
              <a:rPr lang="zh-CN" altLang="en-US" sz="44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  <a:alpha val="43000"/>
                    </a:srgbClr>
                  </a:outerShdw>
                </a:effectLst>
              </a:rPr>
              <a:t>移动端</a:t>
            </a:r>
            <a:r>
              <a:rPr lang="en-US" altLang="zh-CN" sz="44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  <a:alpha val="43000"/>
                    </a:srgbClr>
                  </a:outerShdw>
                </a:effectLst>
              </a:rPr>
              <a:t>）</a:t>
            </a:r>
            <a:endParaRPr lang="en-US" altLang="zh-CN" sz="440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  <a:alpha val="43000"/>
                  </a:srgbClr>
                </a:outerShdw>
              </a:effectLst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431235"/>
            <a:ext cx="10969200" cy="705600"/>
          </a:xfrm>
        </p:spPr>
        <p:txBody>
          <a:bodyPr>
            <a:normAutofit/>
          </a:bodyPr>
          <a:p>
            <a:r>
              <a:rPr lang="zh-CN" altLang="en-US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  <a:alpha val="43000"/>
                    </a:srgbClr>
                  </a:outerShdw>
                </a:effectLst>
                <a:sym typeface="+mn-ea"/>
              </a:rPr>
              <a:t>任务中心</a:t>
            </a:r>
            <a:r>
              <a:rPr lang="zh-CN" altLang="en-US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  <a:alpha val="43000"/>
                    </a:srgbClr>
                  </a:outerShdw>
                </a:effectLst>
                <a:sym typeface="+mn-ea"/>
              </a:rPr>
              <a:t>概览</a:t>
            </a:r>
            <a:endParaRPr lang="zh-CN" altLang="en-US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  <a:alpha val="43000"/>
                  </a:srgbClr>
                </a:outerShdw>
              </a:effectLst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8205" y="1217930"/>
            <a:ext cx="2880000" cy="5158209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54190" y="1217930"/>
            <a:ext cx="2880000" cy="5159064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custDataLst>
      <p:tags r:id="rId4"/>
    </p:custData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431235"/>
            <a:ext cx="10969200" cy="705600"/>
          </a:xfrm>
        </p:spPr>
        <p:txBody>
          <a:bodyPr>
            <a:normAutofit/>
          </a:bodyPr>
          <a:p>
            <a:r>
              <a:rPr lang="zh-CN" altLang="en-US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  <a:alpha val="43000"/>
                    </a:srgbClr>
                  </a:outerShdw>
                </a:effectLst>
                <a:sym typeface="+mn-ea"/>
              </a:rPr>
              <a:t>执行任务</a:t>
            </a:r>
            <a:endParaRPr lang="zh-CN" altLang="en-US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  <a:alpha val="43000"/>
                  </a:srgbClr>
                </a:outerShdw>
              </a:effectLst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8980" y="1217930"/>
            <a:ext cx="2880000" cy="5158209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56455" y="1217930"/>
            <a:ext cx="2880000" cy="5192654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74710" y="1217930"/>
            <a:ext cx="2880000" cy="5192654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7" name="右箭头 6"/>
          <p:cNvSpPr/>
          <p:nvPr/>
        </p:nvSpPr>
        <p:spPr>
          <a:xfrm>
            <a:off x="3737610" y="3180715"/>
            <a:ext cx="719455" cy="343535"/>
          </a:xfrm>
          <a:prstGeom prst="rightArrow">
            <a:avLst/>
          </a:prstGeom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右箭头 7"/>
          <p:cNvSpPr/>
          <p:nvPr/>
        </p:nvSpPr>
        <p:spPr>
          <a:xfrm>
            <a:off x="7645400" y="3180715"/>
            <a:ext cx="719455" cy="343535"/>
          </a:xfrm>
          <a:prstGeom prst="rightArrow">
            <a:avLst/>
          </a:prstGeom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  <p:custDataLst>
      <p:tags r:id="rId5"/>
    </p:custData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288995"/>
            <a:ext cx="10969200" cy="705600"/>
          </a:xfrm>
        </p:spPr>
        <p:txBody>
          <a:bodyPr>
            <a:normAutofit/>
          </a:bodyPr>
          <a:p>
            <a:r>
              <a:rPr lang="zh-CN" altLang="en-US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  <a:alpha val="43000"/>
                    </a:srgbClr>
                  </a:outerShdw>
                </a:effectLst>
              </a:rPr>
              <a:t>查看详情</a:t>
            </a:r>
            <a:endParaRPr lang="zh-CN" altLang="en-US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  <a:alpha val="43000"/>
                  </a:srgbClr>
                </a:outerShdw>
              </a:effectLst>
            </a:endParaRPr>
          </a:p>
        </p:txBody>
      </p:sp>
      <p:sp>
        <p:nvSpPr>
          <p:cNvPr id="6" name="右箭头 5"/>
          <p:cNvSpPr/>
          <p:nvPr/>
        </p:nvSpPr>
        <p:spPr>
          <a:xfrm>
            <a:off x="5547995" y="3185795"/>
            <a:ext cx="979170" cy="485775"/>
          </a:xfrm>
          <a:prstGeom prst="rightArrow">
            <a:avLst/>
          </a:prstGeom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76400" y="1184275"/>
            <a:ext cx="2880000" cy="5196992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53935" y="1184275"/>
            <a:ext cx="2880000" cy="5170213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custDataLst>
      <p:tags r:id="rId4"/>
    </p:custData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371545"/>
            <a:ext cx="10969200" cy="705600"/>
          </a:xfrm>
        </p:spPr>
        <p:txBody>
          <a:bodyPr>
            <a:normAutofit/>
          </a:bodyPr>
          <a:p>
            <a:r>
              <a:rPr lang="zh-CN" altLang="en-US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  <a:alpha val="43000"/>
                    </a:srgbClr>
                  </a:outerShdw>
                </a:effectLst>
                <a:sym typeface="+mn-ea"/>
              </a:rPr>
              <a:t>查看完成情况</a:t>
            </a:r>
            <a:endParaRPr lang="zh-CN" altLang="en-US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  <a:alpha val="43000"/>
                  </a:srgbClr>
                </a:outerShdw>
              </a:effectLst>
              <a:sym typeface="+mn-ea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59960" y="1292225"/>
            <a:ext cx="2880000" cy="5128442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97595" y="1290320"/>
            <a:ext cx="2880000" cy="5130134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8" name="右箭头 7"/>
          <p:cNvSpPr/>
          <p:nvPr/>
        </p:nvSpPr>
        <p:spPr>
          <a:xfrm>
            <a:off x="3879850" y="3357880"/>
            <a:ext cx="684530" cy="355600"/>
          </a:xfrm>
          <a:prstGeom prst="rightArrow">
            <a:avLst/>
          </a:prstGeom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右箭头 8"/>
          <p:cNvSpPr/>
          <p:nvPr/>
        </p:nvSpPr>
        <p:spPr>
          <a:xfrm>
            <a:off x="7826375" y="3357880"/>
            <a:ext cx="684530" cy="355600"/>
          </a:xfrm>
          <a:prstGeom prst="rightArrow">
            <a:avLst/>
          </a:prstGeom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4545" y="1292225"/>
            <a:ext cx="2880000" cy="516849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custDataLst>
      <p:tags r:id="rId5"/>
    </p:custData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431235"/>
            <a:ext cx="10969200" cy="705600"/>
          </a:xfrm>
        </p:spPr>
        <p:txBody>
          <a:bodyPr>
            <a:normAutofit/>
          </a:bodyPr>
          <a:p>
            <a:r>
              <a:rPr lang="zh-CN" altLang="en-US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  <a:alpha val="43000"/>
                    </a:srgbClr>
                  </a:outerShdw>
                </a:effectLst>
                <a:sym typeface="+mn-ea"/>
              </a:rPr>
              <a:t>撤回提交的实训</a:t>
            </a:r>
            <a:r>
              <a:rPr lang="zh-CN" altLang="en-US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  <a:alpha val="43000"/>
                    </a:srgbClr>
                  </a:outerShdw>
                </a:effectLst>
                <a:sym typeface="+mn-ea"/>
              </a:rPr>
              <a:t>报告</a:t>
            </a:r>
            <a:endParaRPr lang="zh-CN" altLang="en-US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  <a:alpha val="43000"/>
                  </a:srgbClr>
                </a:outerShdw>
              </a:effectLst>
              <a:sym typeface="+mn-ea"/>
            </a:endParaRPr>
          </a:p>
        </p:txBody>
      </p:sp>
      <p:sp>
        <p:nvSpPr>
          <p:cNvPr id="7" name="右箭头 6"/>
          <p:cNvSpPr/>
          <p:nvPr/>
        </p:nvSpPr>
        <p:spPr>
          <a:xfrm>
            <a:off x="5380990" y="3180715"/>
            <a:ext cx="719455" cy="343535"/>
          </a:xfrm>
          <a:prstGeom prst="rightArrow">
            <a:avLst/>
          </a:prstGeom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圆角矩形标注 3"/>
          <p:cNvSpPr/>
          <p:nvPr/>
        </p:nvSpPr>
        <p:spPr>
          <a:xfrm>
            <a:off x="5541645" y="431165"/>
            <a:ext cx="3649345" cy="611505"/>
          </a:xfrm>
          <a:prstGeom prst="wedgeRoundRectCallout">
            <a:avLst/>
          </a:prstGeom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algn="ctr"/>
            <a:r>
              <a:rPr lang="zh-CN" altLang="en-US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  <a:alpha val="43000"/>
                    </a:srgbClr>
                  </a:outerShdw>
                </a:effectLst>
                <a:sym typeface="+mn-ea"/>
              </a:rPr>
              <a:t>只有任务未结束，且已经提交了实训报告，才能</a:t>
            </a:r>
            <a:r>
              <a:rPr lang="zh-CN" altLang="en-US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  <a:alpha val="43000"/>
                    </a:srgbClr>
                  </a:outerShdw>
                </a:effectLst>
                <a:sym typeface="+mn-ea"/>
              </a:rPr>
              <a:t>撤回哦</a:t>
            </a:r>
            <a:endParaRPr lang="zh-CN" altLang="en-US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  <a:alpha val="43000"/>
                  </a:srgbClr>
                </a:outerShdw>
              </a:effectLst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4480" y="1184275"/>
            <a:ext cx="2880000" cy="5170213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0075" y="1231900"/>
            <a:ext cx="2880000" cy="5122530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custDataLst>
      <p:tags r:id="rId4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720795" y="301060"/>
            <a:ext cx="10969200" cy="705600"/>
          </a:xfrm>
        </p:spPr>
        <p:txBody>
          <a:bodyPr/>
          <a:p>
            <a:r>
              <a:rPr lang="zh-CN" altLang="en-US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  <a:alpha val="43000"/>
                    </a:srgbClr>
                  </a:outerShdw>
                </a:effectLst>
              </a:rPr>
              <a:t>登录</a:t>
            </a:r>
            <a:endParaRPr lang="zh-CN" altLang="en-US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  <a:alpha val="43000"/>
                  </a:srgbClr>
                </a:outerShdw>
              </a:effectLst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0725" y="1124585"/>
            <a:ext cx="2880000" cy="5130134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84395" y="1124585"/>
            <a:ext cx="2880000" cy="5151644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648065" y="1124585"/>
            <a:ext cx="2880000" cy="5115789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6" name="右箭头 5"/>
          <p:cNvSpPr/>
          <p:nvPr/>
        </p:nvSpPr>
        <p:spPr>
          <a:xfrm>
            <a:off x="3766185" y="3073400"/>
            <a:ext cx="753110" cy="379095"/>
          </a:xfrm>
          <a:prstGeom prst="rightArrow">
            <a:avLst/>
          </a:prstGeom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右箭头 7"/>
          <p:cNvSpPr/>
          <p:nvPr/>
        </p:nvSpPr>
        <p:spPr>
          <a:xfrm>
            <a:off x="7729855" y="3073400"/>
            <a:ext cx="753110" cy="379095"/>
          </a:xfrm>
          <a:prstGeom prst="rightArrow">
            <a:avLst/>
          </a:prstGeom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  <p:custDataLst>
      <p:tags r:id="rId5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6" name="直接连接符 125"/>
          <p:cNvCxnSpPr/>
          <p:nvPr>
            <p:custDataLst>
              <p:tags r:id="rId1"/>
            </p:custDataLst>
          </p:nvPr>
        </p:nvCxnSpPr>
        <p:spPr>
          <a:xfrm flipV="1">
            <a:off x="8022590" y="2498090"/>
            <a:ext cx="3477600" cy="2540"/>
          </a:xfrm>
          <a:prstGeom prst="line">
            <a:avLst/>
          </a:prstGeom>
          <a:noFill/>
          <a:ln w="25400" cap="flat">
            <a:gradFill>
              <a:gsLst>
                <a:gs pos="7000">
                  <a:schemeClr val="accent1">
                    <a:alpha val="5000"/>
                  </a:schemeClr>
                </a:gs>
                <a:gs pos="100000">
                  <a:schemeClr val="accent1">
                    <a:alpha val="11000"/>
                  </a:schemeClr>
                </a:gs>
              </a:gsLst>
              <a:lin ang="0" scaled="0"/>
            </a:gradFill>
            <a:prstDash val="solid"/>
            <a:miter/>
          </a:ln>
        </p:spPr>
      </p:cxnSp>
      <p:pic>
        <p:nvPicPr>
          <p:cNvPr id="4" name="图片 3" descr="D:/工作文件/单页/用图/1/VCG41N1274394138.jpgVCG41N1274394138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rcRect/>
          <a:stretch>
            <a:fillRect/>
          </a:stretch>
        </p:blipFill>
        <p:spPr>
          <a:xfrm>
            <a:off x="0" y="0"/>
            <a:ext cx="7392670" cy="686816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1642" h="10816">
                <a:moveTo>
                  <a:pt x="0" y="0"/>
                </a:moveTo>
                <a:lnTo>
                  <a:pt x="11642" y="0"/>
                </a:lnTo>
                <a:lnTo>
                  <a:pt x="11642" y="10816"/>
                </a:lnTo>
                <a:lnTo>
                  <a:pt x="0" y="10816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schemeClr val="accent1">
                <a:alpha val="20000"/>
              </a:schemeClr>
            </a:solidFill>
          </a:ln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7392670" y="2812415"/>
            <a:ext cx="4617085" cy="2506980"/>
          </a:xfrm>
        </p:spPr>
        <p:txBody>
          <a:bodyPr anchor="t" anchorCtr="0">
            <a:noAutofit/>
          </a:bodyPr>
          <a:lstStyle/>
          <a:p>
            <a:pPr>
              <a:lnSpc>
                <a:spcPct val="11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/>
              <a:t>方式一：</a:t>
            </a:r>
            <a:br>
              <a:rPr lang="zh-CN" altLang="en-US"/>
            </a:br>
            <a:r>
              <a:rPr lang="zh-CN" altLang="en-US"/>
              <a:t>在</a:t>
            </a:r>
            <a:r>
              <a:rPr lang="en-US" altLang="zh-CN"/>
              <a:t>“</a:t>
            </a:r>
            <a:r>
              <a:rPr lang="zh-CN" altLang="en-US"/>
              <a:t>课程</a:t>
            </a:r>
            <a:r>
              <a:rPr lang="en-US" altLang="zh-CN"/>
              <a:t>”</a:t>
            </a:r>
            <a:r>
              <a:rPr lang="zh-CN" altLang="en-US"/>
              <a:t>中执行</a:t>
            </a:r>
            <a:endParaRPr lang="zh-CN" altLang="en-US"/>
          </a:p>
        </p:txBody>
      </p:sp>
      <p:sp>
        <p:nvSpPr>
          <p:cNvPr id="121" name="图形 2"/>
          <p:cNvSpPr/>
          <p:nvPr>
            <p:custDataLst>
              <p:tags r:id="rId5"/>
            </p:custDataLst>
          </p:nvPr>
        </p:nvSpPr>
        <p:spPr>
          <a:xfrm>
            <a:off x="8022590" y="1393190"/>
            <a:ext cx="673100" cy="655320"/>
          </a:xfrm>
          <a:custGeom>
            <a:avLst/>
            <a:gdLst>
              <a:gd name="connsiteX0" fmla="*/ 0 w 444792"/>
              <a:gd name="connsiteY0" fmla="*/ 242311 h 432249"/>
              <a:gd name="connsiteX1" fmla="*/ 36408 w 444792"/>
              <a:gd name="connsiteY1" fmla="*/ 100101 h 432249"/>
              <a:gd name="connsiteX2" fmla="*/ 162654 w 444792"/>
              <a:gd name="connsiteY2" fmla="*/ 0 h 432249"/>
              <a:gd name="connsiteX3" fmla="*/ 205903 w 444792"/>
              <a:gd name="connsiteY3" fmla="*/ 73956 h 432249"/>
              <a:gd name="connsiteX4" fmla="*/ 110363 w 444792"/>
              <a:gd name="connsiteY4" fmla="*/ 141640 h 432249"/>
              <a:gd name="connsiteX5" fmla="*/ 84218 w 444792"/>
              <a:gd name="connsiteY5" fmla="*/ 242311 h 432249"/>
              <a:gd name="connsiteX6" fmla="*/ 190020 w 444792"/>
              <a:gd name="connsiteY6" fmla="*/ 242311 h 432249"/>
              <a:gd name="connsiteX7" fmla="*/ 190020 w 444792"/>
              <a:gd name="connsiteY7" fmla="*/ 432250 h 432249"/>
              <a:gd name="connsiteX8" fmla="*/ 0 w 444792"/>
              <a:gd name="connsiteY8" fmla="*/ 432250 h 432249"/>
              <a:gd name="connsiteX9" fmla="*/ 0 w 444792"/>
              <a:gd name="connsiteY9" fmla="*/ 242311 h 432249"/>
              <a:gd name="connsiteX10" fmla="*/ 238890 w 444792"/>
              <a:gd name="connsiteY10" fmla="*/ 242311 h 432249"/>
              <a:gd name="connsiteX11" fmla="*/ 275297 w 444792"/>
              <a:gd name="connsiteY11" fmla="*/ 100101 h 432249"/>
              <a:gd name="connsiteX12" fmla="*/ 401543 w 444792"/>
              <a:gd name="connsiteY12" fmla="*/ 0 h 432249"/>
              <a:gd name="connsiteX13" fmla="*/ 444792 w 444792"/>
              <a:gd name="connsiteY13" fmla="*/ 73956 h 432249"/>
              <a:gd name="connsiteX14" fmla="*/ 349253 w 444792"/>
              <a:gd name="connsiteY14" fmla="*/ 141640 h 432249"/>
              <a:gd name="connsiteX15" fmla="*/ 323108 w 444792"/>
              <a:gd name="connsiteY15" fmla="*/ 242311 h 432249"/>
              <a:gd name="connsiteX16" fmla="*/ 428910 w 444792"/>
              <a:gd name="connsiteY16" fmla="*/ 242311 h 432249"/>
              <a:gd name="connsiteX17" fmla="*/ 428910 w 444792"/>
              <a:gd name="connsiteY17" fmla="*/ 432250 h 432249"/>
              <a:gd name="connsiteX18" fmla="*/ 238971 w 444792"/>
              <a:gd name="connsiteY18" fmla="*/ 432250 h 432249"/>
              <a:gd name="connsiteX19" fmla="*/ 238971 w 444792"/>
              <a:gd name="connsiteY19" fmla="*/ 242311 h 4322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444792" h="432249">
                <a:moveTo>
                  <a:pt x="0" y="242311"/>
                </a:moveTo>
                <a:cubicBezTo>
                  <a:pt x="0" y="187007"/>
                  <a:pt x="12136" y="139604"/>
                  <a:pt x="36408" y="100101"/>
                </a:cubicBezTo>
                <a:cubicBezTo>
                  <a:pt x="60679" y="60680"/>
                  <a:pt x="102789" y="27285"/>
                  <a:pt x="162654" y="0"/>
                </a:cubicBezTo>
                <a:lnTo>
                  <a:pt x="205903" y="73956"/>
                </a:lnTo>
                <a:cubicBezTo>
                  <a:pt x="159640" y="95947"/>
                  <a:pt x="127793" y="118508"/>
                  <a:pt x="110363" y="141640"/>
                </a:cubicBezTo>
                <a:cubicBezTo>
                  <a:pt x="92933" y="164771"/>
                  <a:pt x="84218" y="198328"/>
                  <a:pt x="84218" y="242311"/>
                </a:cubicBezTo>
                <a:lnTo>
                  <a:pt x="190020" y="242311"/>
                </a:lnTo>
                <a:lnTo>
                  <a:pt x="190020" y="432250"/>
                </a:lnTo>
                <a:lnTo>
                  <a:pt x="0" y="432250"/>
                </a:lnTo>
                <a:lnTo>
                  <a:pt x="0" y="242311"/>
                </a:lnTo>
                <a:close/>
                <a:moveTo>
                  <a:pt x="238890" y="242311"/>
                </a:moveTo>
                <a:cubicBezTo>
                  <a:pt x="238890" y="187007"/>
                  <a:pt x="251025" y="139604"/>
                  <a:pt x="275297" y="100101"/>
                </a:cubicBezTo>
                <a:cubicBezTo>
                  <a:pt x="299569" y="60680"/>
                  <a:pt x="341678" y="27285"/>
                  <a:pt x="401543" y="0"/>
                </a:cubicBezTo>
                <a:lnTo>
                  <a:pt x="444792" y="73956"/>
                </a:lnTo>
                <a:cubicBezTo>
                  <a:pt x="398530" y="95947"/>
                  <a:pt x="366683" y="118508"/>
                  <a:pt x="349253" y="141640"/>
                </a:cubicBezTo>
                <a:cubicBezTo>
                  <a:pt x="331823" y="164771"/>
                  <a:pt x="323108" y="198328"/>
                  <a:pt x="323108" y="242311"/>
                </a:cubicBezTo>
                <a:lnTo>
                  <a:pt x="428910" y="242311"/>
                </a:lnTo>
                <a:lnTo>
                  <a:pt x="428910" y="432250"/>
                </a:lnTo>
                <a:lnTo>
                  <a:pt x="238971" y="432250"/>
                </a:lnTo>
                <a:lnTo>
                  <a:pt x="238971" y="242311"/>
                </a:lnTo>
                <a:close/>
              </a:path>
            </a:pathLst>
          </a:custGeom>
          <a:gradFill>
            <a:gsLst>
              <a:gs pos="0">
                <a:schemeClr val="accent1">
                  <a:alpha val="15000"/>
                </a:schemeClr>
              </a:gs>
              <a:gs pos="100000">
                <a:schemeClr val="accent1">
                  <a:alpha val="100000"/>
                </a:schemeClr>
              </a:gs>
            </a:gsLst>
            <a:lin ang="4260000"/>
          </a:gradFill>
          <a:ln>
            <a:noFill/>
          </a:ln>
          <a:effectLst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zh-CN" altLang="en-US">
              <a:sym typeface="+mn-ea"/>
            </a:endParaRPr>
          </a:p>
        </p:txBody>
      </p:sp>
    </p:spTree>
    <p:custDataLst>
      <p:tags r:id="rId6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431235"/>
            <a:ext cx="10969200" cy="705600"/>
          </a:xfrm>
        </p:spPr>
        <p:txBody>
          <a:bodyPr>
            <a:normAutofit/>
          </a:bodyPr>
          <a:p>
            <a:r>
              <a:rPr lang="zh-CN" altLang="en-US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  <a:alpha val="43000"/>
                    </a:srgbClr>
                  </a:outerShdw>
                </a:effectLst>
                <a:sym typeface="+mn-ea"/>
              </a:rPr>
              <a:t>进入</a:t>
            </a:r>
            <a:r>
              <a:rPr lang="zh-CN" altLang="en-US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  <a:alpha val="43000"/>
                    </a:srgbClr>
                  </a:outerShdw>
                </a:effectLst>
                <a:sym typeface="+mn-ea"/>
              </a:rPr>
              <a:t>实训模块</a:t>
            </a:r>
            <a:endParaRPr lang="zh-CN" altLang="en-US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  <a:alpha val="43000"/>
                  </a:srgbClr>
                </a:outerShdw>
              </a:effectLst>
              <a:sym typeface="+mn-ea"/>
            </a:endParaRPr>
          </a:p>
        </p:txBody>
      </p:sp>
      <p:sp>
        <p:nvSpPr>
          <p:cNvPr id="7" name="右箭头 6"/>
          <p:cNvSpPr/>
          <p:nvPr/>
        </p:nvSpPr>
        <p:spPr>
          <a:xfrm>
            <a:off x="3737610" y="3180715"/>
            <a:ext cx="719455" cy="343535"/>
          </a:xfrm>
          <a:prstGeom prst="rightArrow">
            <a:avLst/>
          </a:prstGeom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右箭头 7"/>
          <p:cNvSpPr/>
          <p:nvPr/>
        </p:nvSpPr>
        <p:spPr>
          <a:xfrm>
            <a:off x="7645400" y="3180715"/>
            <a:ext cx="719455" cy="343535"/>
          </a:xfrm>
          <a:prstGeom prst="rightArrow">
            <a:avLst/>
          </a:prstGeom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8330" y="1228090"/>
            <a:ext cx="2880000" cy="5198730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6445" y="1228090"/>
            <a:ext cx="2880000" cy="5203948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66150" y="1228090"/>
            <a:ext cx="2880000" cy="5154789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custDataLst>
      <p:tags r:id="rId5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431235"/>
            <a:ext cx="10969200" cy="705600"/>
          </a:xfrm>
        </p:spPr>
        <p:txBody>
          <a:bodyPr>
            <a:normAutofit/>
          </a:bodyPr>
          <a:p>
            <a:r>
              <a:rPr lang="zh-CN" altLang="en-US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  <a:alpha val="43000"/>
                    </a:srgbClr>
                  </a:outerShdw>
                </a:effectLst>
                <a:sym typeface="+mn-ea"/>
              </a:rPr>
              <a:t>去完</a:t>
            </a:r>
            <a:r>
              <a:rPr lang="zh-CN" altLang="en-US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  <a:alpha val="43000"/>
                    </a:srgbClr>
                  </a:outerShdw>
                </a:effectLst>
                <a:sym typeface="+mn-ea"/>
              </a:rPr>
              <a:t>成实</a:t>
            </a:r>
            <a:r>
              <a:rPr lang="zh-CN" altLang="en-US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  <a:alpha val="43000"/>
                    </a:srgbClr>
                  </a:outerShdw>
                </a:effectLst>
                <a:sym typeface="+mn-ea"/>
              </a:rPr>
              <a:t>训任务</a:t>
            </a:r>
            <a:endParaRPr lang="zh-CN" altLang="en-US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  <a:alpha val="43000"/>
                  </a:srgbClr>
                </a:outerShdw>
              </a:effectLst>
              <a:sym typeface="+mn-ea"/>
            </a:endParaRPr>
          </a:p>
        </p:txBody>
      </p:sp>
      <p:sp>
        <p:nvSpPr>
          <p:cNvPr id="7" name="右箭头 6"/>
          <p:cNvSpPr/>
          <p:nvPr/>
        </p:nvSpPr>
        <p:spPr>
          <a:xfrm>
            <a:off x="3737610" y="3180715"/>
            <a:ext cx="719455" cy="343535"/>
          </a:xfrm>
          <a:prstGeom prst="rightArrow">
            <a:avLst/>
          </a:prstGeom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右箭头 7"/>
          <p:cNvSpPr/>
          <p:nvPr/>
        </p:nvSpPr>
        <p:spPr>
          <a:xfrm>
            <a:off x="7645400" y="3180715"/>
            <a:ext cx="719455" cy="343535"/>
          </a:xfrm>
          <a:prstGeom prst="rightArrow">
            <a:avLst/>
          </a:prstGeom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圆角矩形标注 3"/>
          <p:cNvSpPr/>
          <p:nvPr/>
        </p:nvSpPr>
        <p:spPr>
          <a:xfrm>
            <a:off x="6180455" y="525145"/>
            <a:ext cx="3649345" cy="611505"/>
          </a:xfrm>
          <a:prstGeom prst="wedgeRoundRectCallout">
            <a:avLst/>
          </a:prstGeom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algn="ctr"/>
            <a:r>
              <a:rPr lang="zh-CN" altLang="en-US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  <a:alpha val="43000"/>
                    </a:srgbClr>
                  </a:outerShdw>
                </a:effectLst>
                <a:sym typeface="+mn-ea"/>
              </a:rPr>
              <a:t>进行中的任务，才能执行</a:t>
            </a:r>
            <a:r>
              <a:rPr lang="zh-CN" altLang="en-US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  <a:alpha val="43000"/>
                    </a:srgbClr>
                  </a:outerShdw>
                </a:effectLst>
                <a:sym typeface="+mn-ea"/>
              </a:rPr>
              <a:t>哦</a:t>
            </a:r>
            <a:endParaRPr lang="zh-CN" altLang="en-US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  <a:alpha val="43000"/>
                  </a:srgbClr>
                </a:outerShdw>
              </a:effectLst>
              <a:sym typeface="+mn-ea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7550" y="1256030"/>
            <a:ext cx="2880000" cy="5158209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97400" y="1256030"/>
            <a:ext cx="2880000" cy="5162490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33130" y="1256030"/>
            <a:ext cx="2880000" cy="5108228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custDataLst>
      <p:tags r:id="rId5"/>
    </p:custData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431235"/>
            <a:ext cx="10969200" cy="705600"/>
          </a:xfrm>
        </p:spPr>
        <p:txBody>
          <a:bodyPr>
            <a:normAutofit/>
          </a:bodyPr>
          <a:p>
            <a:r>
              <a:rPr lang="zh-CN" altLang="en-US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  <a:alpha val="43000"/>
                    </a:srgbClr>
                  </a:outerShdw>
                </a:effectLst>
                <a:sym typeface="+mn-ea"/>
              </a:rPr>
              <a:t>查看实训任务</a:t>
            </a:r>
            <a:r>
              <a:rPr lang="zh-CN" altLang="en-US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  <a:alpha val="43000"/>
                    </a:srgbClr>
                  </a:outerShdw>
                </a:effectLst>
                <a:sym typeface="+mn-ea"/>
              </a:rPr>
              <a:t>的完成</a:t>
            </a:r>
            <a:r>
              <a:rPr lang="zh-CN" altLang="en-US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  <a:alpha val="43000"/>
                    </a:srgbClr>
                  </a:outerShdw>
                </a:effectLst>
                <a:sym typeface="+mn-ea"/>
              </a:rPr>
              <a:t>情况</a:t>
            </a:r>
            <a:endParaRPr lang="zh-CN" altLang="en-US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  <a:alpha val="43000"/>
                  </a:srgbClr>
                </a:outerShdw>
              </a:effectLst>
              <a:sym typeface="+mn-ea"/>
            </a:endParaRPr>
          </a:p>
        </p:txBody>
      </p:sp>
      <p:sp>
        <p:nvSpPr>
          <p:cNvPr id="7" name="右箭头 6"/>
          <p:cNvSpPr/>
          <p:nvPr/>
        </p:nvSpPr>
        <p:spPr>
          <a:xfrm>
            <a:off x="3737610" y="3180715"/>
            <a:ext cx="719455" cy="343535"/>
          </a:xfrm>
          <a:prstGeom prst="rightArrow">
            <a:avLst/>
          </a:prstGeom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右箭头 7"/>
          <p:cNvSpPr/>
          <p:nvPr/>
        </p:nvSpPr>
        <p:spPr>
          <a:xfrm>
            <a:off x="7645400" y="3180715"/>
            <a:ext cx="719455" cy="343535"/>
          </a:xfrm>
          <a:prstGeom prst="rightArrow">
            <a:avLst/>
          </a:prstGeom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圆角矩形标注 3"/>
          <p:cNvSpPr/>
          <p:nvPr/>
        </p:nvSpPr>
        <p:spPr>
          <a:xfrm>
            <a:off x="6428740" y="431165"/>
            <a:ext cx="3649345" cy="611505"/>
          </a:xfrm>
          <a:prstGeom prst="wedgeRoundRectCallout">
            <a:avLst/>
          </a:prstGeom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algn="ctr"/>
            <a:r>
              <a:rPr lang="zh-CN" altLang="en-US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  <a:alpha val="43000"/>
                    </a:srgbClr>
                  </a:outerShdw>
                </a:effectLst>
                <a:sym typeface="+mn-ea"/>
              </a:rPr>
              <a:t>只有已结束的任务，才能</a:t>
            </a:r>
            <a:r>
              <a:rPr lang="zh-CN" altLang="en-US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  <a:alpha val="43000"/>
                    </a:srgbClr>
                  </a:outerShdw>
                </a:effectLst>
                <a:sym typeface="+mn-ea"/>
              </a:rPr>
              <a:t>查看哦</a:t>
            </a:r>
            <a:endParaRPr lang="zh-CN" altLang="en-US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  <a:alpha val="43000"/>
                  </a:srgbClr>
                </a:outerShdw>
              </a:effectLst>
              <a:sym typeface="+mn-ea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2790" y="1136650"/>
            <a:ext cx="2880000" cy="5179683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1" name="图片 10"/>
          <p:cNvPicPr/>
          <p:nvPr/>
        </p:nvPicPr>
        <p:blipFill>
          <a:blip r:embed="rId3"/>
          <a:stretch>
            <a:fillRect/>
          </a:stretch>
        </p:blipFill>
        <p:spPr>
          <a:xfrm>
            <a:off x="8395970" y="1136650"/>
            <a:ext cx="2880000" cy="5040000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64380" y="1136650"/>
            <a:ext cx="2880000" cy="5140308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custDataLst>
      <p:tags r:id="rId5"/>
    </p:custData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431235"/>
            <a:ext cx="10969200" cy="705600"/>
          </a:xfrm>
        </p:spPr>
        <p:txBody>
          <a:bodyPr>
            <a:normAutofit/>
          </a:bodyPr>
          <a:p>
            <a:r>
              <a:rPr lang="zh-CN" altLang="en-US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  <a:alpha val="43000"/>
                    </a:srgbClr>
                  </a:outerShdw>
                </a:effectLst>
                <a:sym typeface="+mn-ea"/>
              </a:rPr>
              <a:t>查看实训任务的详</a:t>
            </a:r>
            <a:r>
              <a:rPr lang="zh-CN" altLang="en-US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  <a:alpha val="43000"/>
                    </a:srgbClr>
                  </a:outerShdw>
                </a:effectLst>
                <a:sym typeface="+mn-ea"/>
              </a:rPr>
              <a:t>情</a:t>
            </a:r>
            <a:endParaRPr lang="zh-CN" altLang="en-US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  <a:alpha val="43000"/>
                  </a:srgbClr>
                </a:outerShdw>
              </a:effectLst>
              <a:sym typeface="+mn-ea"/>
            </a:endParaRPr>
          </a:p>
        </p:txBody>
      </p:sp>
      <p:sp>
        <p:nvSpPr>
          <p:cNvPr id="7" name="右箭头 6"/>
          <p:cNvSpPr/>
          <p:nvPr/>
        </p:nvSpPr>
        <p:spPr>
          <a:xfrm>
            <a:off x="3737610" y="3180715"/>
            <a:ext cx="719455" cy="343535"/>
          </a:xfrm>
          <a:prstGeom prst="rightArrow">
            <a:avLst/>
          </a:prstGeom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右箭头 7"/>
          <p:cNvSpPr/>
          <p:nvPr/>
        </p:nvSpPr>
        <p:spPr>
          <a:xfrm>
            <a:off x="7733665" y="3180715"/>
            <a:ext cx="719455" cy="343535"/>
          </a:xfrm>
          <a:prstGeom prst="rightArrow">
            <a:avLst/>
          </a:prstGeom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圆角矩形标注 3"/>
          <p:cNvSpPr/>
          <p:nvPr/>
        </p:nvSpPr>
        <p:spPr>
          <a:xfrm>
            <a:off x="6096000" y="360680"/>
            <a:ext cx="3649345" cy="611505"/>
          </a:xfrm>
          <a:prstGeom prst="wedgeRoundRectCallout">
            <a:avLst/>
          </a:prstGeom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algn="ctr"/>
            <a:r>
              <a:rPr lang="zh-CN" altLang="en-US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  <a:alpha val="43000"/>
                    </a:srgbClr>
                  </a:outerShdw>
                </a:effectLst>
                <a:sym typeface="+mn-ea"/>
              </a:rPr>
              <a:t>只有已结束的任务，才能</a:t>
            </a:r>
            <a:r>
              <a:rPr lang="zh-CN" altLang="en-US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  <a:alpha val="43000"/>
                    </a:srgbClr>
                  </a:outerShdw>
                </a:effectLst>
                <a:sym typeface="+mn-ea"/>
              </a:rPr>
              <a:t>查看哦</a:t>
            </a:r>
            <a:endParaRPr lang="zh-CN" altLang="en-US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  <a:alpha val="43000"/>
                  </a:srgbClr>
                </a:outerShdw>
              </a:effectLst>
              <a:sym typeface="+mn-ea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8330" y="1136650"/>
            <a:ext cx="2880000" cy="5174514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06620" y="1136650"/>
            <a:ext cx="2880000" cy="5168495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601075" y="1136650"/>
            <a:ext cx="2880000" cy="5104874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custDataLst>
      <p:tags r:id="rId5"/>
    </p:custData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431235"/>
            <a:ext cx="10969200" cy="705600"/>
          </a:xfrm>
        </p:spPr>
        <p:txBody>
          <a:bodyPr>
            <a:normAutofit/>
          </a:bodyPr>
          <a:p>
            <a:r>
              <a:rPr lang="zh-CN" altLang="en-US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  <a:alpha val="43000"/>
                    </a:srgbClr>
                  </a:outerShdw>
                </a:effectLst>
                <a:sym typeface="+mn-ea"/>
              </a:rPr>
              <a:t>撤回提交的实训</a:t>
            </a:r>
            <a:r>
              <a:rPr lang="zh-CN" altLang="en-US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  <a:alpha val="43000"/>
                    </a:srgbClr>
                  </a:outerShdw>
                </a:effectLst>
                <a:sym typeface="+mn-ea"/>
              </a:rPr>
              <a:t>报告</a:t>
            </a:r>
            <a:endParaRPr lang="zh-CN" altLang="en-US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  <a:alpha val="43000"/>
                  </a:srgbClr>
                </a:outerShdw>
              </a:effectLst>
              <a:sym typeface="+mn-ea"/>
            </a:endParaRPr>
          </a:p>
        </p:txBody>
      </p:sp>
      <p:sp>
        <p:nvSpPr>
          <p:cNvPr id="7" name="右箭头 6"/>
          <p:cNvSpPr/>
          <p:nvPr/>
        </p:nvSpPr>
        <p:spPr>
          <a:xfrm>
            <a:off x="3737610" y="3180715"/>
            <a:ext cx="719455" cy="343535"/>
          </a:xfrm>
          <a:prstGeom prst="rightArrow">
            <a:avLst/>
          </a:prstGeom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右箭头 7"/>
          <p:cNvSpPr/>
          <p:nvPr/>
        </p:nvSpPr>
        <p:spPr>
          <a:xfrm>
            <a:off x="7645400" y="3180715"/>
            <a:ext cx="719455" cy="343535"/>
          </a:xfrm>
          <a:prstGeom prst="rightArrow">
            <a:avLst/>
          </a:prstGeom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圆角矩形标注 3"/>
          <p:cNvSpPr/>
          <p:nvPr/>
        </p:nvSpPr>
        <p:spPr>
          <a:xfrm>
            <a:off x="6180455" y="431165"/>
            <a:ext cx="3649345" cy="611505"/>
          </a:xfrm>
          <a:prstGeom prst="wedgeRoundRectCallout">
            <a:avLst/>
          </a:prstGeom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algn="ctr"/>
            <a:r>
              <a:rPr lang="zh-CN" altLang="en-US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  <a:alpha val="43000"/>
                    </a:srgbClr>
                  </a:outerShdw>
                </a:effectLst>
                <a:sym typeface="+mn-ea"/>
              </a:rPr>
              <a:t>只有任务未结束，且已经提交了实训报告，才能</a:t>
            </a:r>
            <a:r>
              <a:rPr lang="zh-CN" altLang="en-US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  <a:alpha val="43000"/>
                    </a:srgbClr>
                  </a:outerShdw>
                </a:effectLst>
                <a:sym typeface="+mn-ea"/>
              </a:rPr>
              <a:t>撤回哦</a:t>
            </a:r>
            <a:endParaRPr lang="zh-CN" altLang="en-US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  <a:alpha val="43000"/>
                  </a:srgbClr>
                </a:outerShdw>
              </a:effectLst>
              <a:sym typeface="+mn-ea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8330" y="1136650"/>
            <a:ext cx="2880000" cy="5211797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11370" y="1136650"/>
            <a:ext cx="2880000" cy="5164204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54720" y="1136650"/>
            <a:ext cx="2880000" cy="5134368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custDataLst>
      <p:tags r:id="rId5"/>
    </p:custData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6" name="直接连接符 125"/>
          <p:cNvCxnSpPr/>
          <p:nvPr>
            <p:custDataLst>
              <p:tags r:id="rId1"/>
            </p:custDataLst>
          </p:nvPr>
        </p:nvCxnSpPr>
        <p:spPr>
          <a:xfrm flipV="1">
            <a:off x="8022590" y="2498090"/>
            <a:ext cx="3477600" cy="2540"/>
          </a:xfrm>
          <a:prstGeom prst="line">
            <a:avLst/>
          </a:prstGeom>
          <a:noFill/>
          <a:ln w="25400" cap="flat">
            <a:gradFill>
              <a:gsLst>
                <a:gs pos="7000">
                  <a:schemeClr val="accent1">
                    <a:alpha val="5000"/>
                  </a:schemeClr>
                </a:gs>
                <a:gs pos="100000">
                  <a:schemeClr val="accent1">
                    <a:alpha val="11000"/>
                  </a:schemeClr>
                </a:gs>
              </a:gsLst>
              <a:lin ang="0" scaled="0"/>
            </a:gradFill>
            <a:prstDash val="solid"/>
            <a:miter/>
          </a:ln>
        </p:spPr>
      </p:cxnSp>
      <p:pic>
        <p:nvPicPr>
          <p:cNvPr id="4" name="图片 3" descr="D:/工作文件/单页/用图/1/VCG41N1274394138.jpgVCG41N1274394138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rcRect/>
          <a:stretch>
            <a:fillRect/>
          </a:stretch>
        </p:blipFill>
        <p:spPr>
          <a:xfrm>
            <a:off x="0" y="0"/>
            <a:ext cx="7392670" cy="686816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1642" h="10816">
                <a:moveTo>
                  <a:pt x="0" y="0"/>
                </a:moveTo>
                <a:lnTo>
                  <a:pt x="11642" y="0"/>
                </a:lnTo>
                <a:lnTo>
                  <a:pt x="11642" y="10816"/>
                </a:lnTo>
                <a:lnTo>
                  <a:pt x="0" y="10816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schemeClr val="accent1">
                <a:alpha val="20000"/>
              </a:schemeClr>
            </a:solidFill>
          </a:ln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7392670" y="2812415"/>
            <a:ext cx="4617085" cy="2506980"/>
          </a:xfrm>
        </p:spPr>
        <p:txBody>
          <a:bodyPr anchor="t" anchorCtr="0">
            <a:noAutofit/>
          </a:bodyPr>
          <a:lstStyle/>
          <a:p>
            <a:pPr>
              <a:lnSpc>
                <a:spcPct val="11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/>
              <a:t>方式二：</a:t>
            </a:r>
            <a:br>
              <a:rPr lang="zh-CN" altLang="en-US"/>
            </a:br>
            <a:r>
              <a:rPr lang="zh-CN" altLang="en-US"/>
              <a:t>在</a:t>
            </a:r>
            <a:r>
              <a:rPr lang="en-US" altLang="zh-CN"/>
              <a:t>“</a:t>
            </a:r>
            <a:r>
              <a:rPr lang="zh-CN" altLang="en-US"/>
              <a:t>任务</a:t>
            </a:r>
            <a:r>
              <a:rPr lang="en-US" altLang="zh-CN"/>
              <a:t>”</a:t>
            </a:r>
            <a:r>
              <a:rPr lang="zh-CN" altLang="en-US"/>
              <a:t>中心执行</a:t>
            </a:r>
            <a:endParaRPr lang="zh-CN" altLang="en-US"/>
          </a:p>
        </p:txBody>
      </p:sp>
      <p:sp>
        <p:nvSpPr>
          <p:cNvPr id="121" name="图形 2"/>
          <p:cNvSpPr/>
          <p:nvPr>
            <p:custDataLst>
              <p:tags r:id="rId5"/>
            </p:custDataLst>
          </p:nvPr>
        </p:nvSpPr>
        <p:spPr>
          <a:xfrm>
            <a:off x="8022590" y="1393190"/>
            <a:ext cx="673100" cy="655320"/>
          </a:xfrm>
          <a:custGeom>
            <a:avLst/>
            <a:gdLst>
              <a:gd name="connsiteX0" fmla="*/ 0 w 444792"/>
              <a:gd name="connsiteY0" fmla="*/ 242311 h 432249"/>
              <a:gd name="connsiteX1" fmla="*/ 36408 w 444792"/>
              <a:gd name="connsiteY1" fmla="*/ 100101 h 432249"/>
              <a:gd name="connsiteX2" fmla="*/ 162654 w 444792"/>
              <a:gd name="connsiteY2" fmla="*/ 0 h 432249"/>
              <a:gd name="connsiteX3" fmla="*/ 205903 w 444792"/>
              <a:gd name="connsiteY3" fmla="*/ 73956 h 432249"/>
              <a:gd name="connsiteX4" fmla="*/ 110363 w 444792"/>
              <a:gd name="connsiteY4" fmla="*/ 141640 h 432249"/>
              <a:gd name="connsiteX5" fmla="*/ 84218 w 444792"/>
              <a:gd name="connsiteY5" fmla="*/ 242311 h 432249"/>
              <a:gd name="connsiteX6" fmla="*/ 190020 w 444792"/>
              <a:gd name="connsiteY6" fmla="*/ 242311 h 432249"/>
              <a:gd name="connsiteX7" fmla="*/ 190020 w 444792"/>
              <a:gd name="connsiteY7" fmla="*/ 432250 h 432249"/>
              <a:gd name="connsiteX8" fmla="*/ 0 w 444792"/>
              <a:gd name="connsiteY8" fmla="*/ 432250 h 432249"/>
              <a:gd name="connsiteX9" fmla="*/ 0 w 444792"/>
              <a:gd name="connsiteY9" fmla="*/ 242311 h 432249"/>
              <a:gd name="connsiteX10" fmla="*/ 238890 w 444792"/>
              <a:gd name="connsiteY10" fmla="*/ 242311 h 432249"/>
              <a:gd name="connsiteX11" fmla="*/ 275297 w 444792"/>
              <a:gd name="connsiteY11" fmla="*/ 100101 h 432249"/>
              <a:gd name="connsiteX12" fmla="*/ 401543 w 444792"/>
              <a:gd name="connsiteY12" fmla="*/ 0 h 432249"/>
              <a:gd name="connsiteX13" fmla="*/ 444792 w 444792"/>
              <a:gd name="connsiteY13" fmla="*/ 73956 h 432249"/>
              <a:gd name="connsiteX14" fmla="*/ 349253 w 444792"/>
              <a:gd name="connsiteY14" fmla="*/ 141640 h 432249"/>
              <a:gd name="connsiteX15" fmla="*/ 323108 w 444792"/>
              <a:gd name="connsiteY15" fmla="*/ 242311 h 432249"/>
              <a:gd name="connsiteX16" fmla="*/ 428910 w 444792"/>
              <a:gd name="connsiteY16" fmla="*/ 242311 h 432249"/>
              <a:gd name="connsiteX17" fmla="*/ 428910 w 444792"/>
              <a:gd name="connsiteY17" fmla="*/ 432250 h 432249"/>
              <a:gd name="connsiteX18" fmla="*/ 238971 w 444792"/>
              <a:gd name="connsiteY18" fmla="*/ 432250 h 432249"/>
              <a:gd name="connsiteX19" fmla="*/ 238971 w 444792"/>
              <a:gd name="connsiteY19" fmla="*/ 242311 h 4322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444792" h="432249">
                <a:moveTo>
                  <a:pt x="0" y="242311"/>
                </a:moveTo>
                <a:cubicBezTo>
                  <a:pt x="0" y="187007"/>
                  <a:pt x="12136" y="139604"/>
                  <a:pt x="36408" y="100101"/>
                </a:cubicBezTo>
                <a:cubicBezTo>
                  <a:pt x="60679" y="60680"/>
                  <a:pt x="102789" y="27285"/>
                  <a:pt x="162654" y="0"/>
                </a:cubicBezTo>
                <a:lnTo>
                  <a:pt x="205903" y="73956"/>
                </a:lnTo>
                <a:cubicBezTo>
                  <a:pt x="159640" y="95947"/>
                  <a:pt x="127793" y="118508"/>
                  <a:pt x="110363" y="141640"/>
                </a:cubicBezTo>
                <a:cubicBezTo>
                  <a:pt x="92933" y="164771"/>
                  <a:pt x="84218" y="198328"/>
                  <a:pt x="84218" y="242311"/>
                </a:cubicBezTo>
                <a:lnTo>
                  <a:pt x="190020" y="242311"/>
                </a:lnTo>
                <a:lnTo>
                  <a:pt x="190020" y="432250"/>
                </a:lnTo>
                <a:lnTo>
                  <a:pt x="0" y="432250"/>
                </a:lnTo>
                <a:lnTo>
                  <a:pt x="0" y="242311"/>
                </a:lnTo>
                <a:close/>
                <a:moveTo>
                  <a:pt x="238890" y="242311"/>
                </a:moveTo>
                <a:cubicBezTo>
                  <a:pt x="238890" y="187007"/>
                  <a:pt x="251025" y="139604"/>
                  <a:pt x="275297" y="100101"/>
                </a:cubicBezTo>
                <a:cubicBezTo>
                  <a:pt x="299569" y="60680"/>
                  <a:pt x="341678" y="27285"/>
                  <a:pt x="401543" y="0"/>
                </a:cubicBezTo>
                <a:lnTo>
                  <a:pt x="444792" y="73956"/>
                </a:lnTo>
                <a:cubicBezTo>
                  <a:pt x="398530" y="95947"/>
                  <a:pt x="366683" y="118508"/>
                  <a:pt x="349253" y="141640"/>
                </a:cubicBezTo>
                <a:cubicBezTo>
                  <a:pt x="331823" y="164771"/>
                  <a:pt x="323108" y="198328"/>
                  <a:pt x="323108" y="242311"/>
                </a:cubicBezTo>
                <a:lnTo>
                  <a:pt x="428910" y="242311"/>
                </a:lnTo>
                <a:lnTo>
                  <a:pt x="428910" y="432250"/>
                </a:lnTo>
                <a:lnTo>
                  <a:pt x="238971" y="432250"/>
                </a:lnTo>
                <a:lnTo>
                  <a:pt x="238971" y="242311"/>
                </a:lnTo>
                <a:close/>
              </a:path>
            </a:pathLst>
          </a:custGeom>
          <a:gradFill>
            <a:gsLst>
              <a:gs pos="0">
                <a:schemeClr val="accent1">
                  <a:alpha val="15000"/>
                </a:schemeClr>
              </a:gs>
              <a:gs pos="100000">
                <a:schemeClr val="accent1">
                  <a:alpha val="100000"/>
                </a:schemeClr>
              </a:gs>
            </a:gsLst>
            <a:lin ang="4260000"/>
          </a:gradFill>
          <a:ln>
            <a:noFill/>
          </a:ln>
          <a:effectLst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zh-CN" altLang="en-US">
              <a:sym typeface="+mn-ea"/>
            </a:endParaRPr>
          </a:p>
        </p:txBody>
      </p:sp>
    </p:spTree>
    <p:custDataLst>
      <p:tags r:id="rId6"/>
    </p:custDataLst>
  </p:cSld>
  <p:clrMapOvr>
    <a:masterClrMapping/>
  </p:clrMapOvr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5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custom20235088_1*i*1"/>
  <p:tag name="KSO_WM_TEMPLATE_CATEGORY" val="custom"/>
  <p:tag name="KSO_WM_TEMPLATE_INDEX" val="20235088"/>
  <p:tag name="KSO_WM_UNIT_LAYERLEVEL" val="1"/>
  <p:tag name="KSO_WM_TAG_VERSION" val="3.0"/>
  <p:tag name="KSO_WM_BEAUTIFY_FLAG" val="#wm#"/>
</p:tagLst>
</file>

<file path=ppt/tags/tag67.xml><?xml version="1.0" encoding="utf-8"?>
<p:tagLst xmlns:p="http://schemas.openxmlformats.org/presentationml/2006/main">
  <p:tag name="KSO_WM_UNIT_VALUE" val="1906*2052"/>
  <p:tag name="KSO_WM_UNIT_HIGHLIGHT" val="0"/>
  <p:tag name="KSO_WM_UNIT_COMPATIBLE" val="0"/>
  <p:tag name="KSO_WM_UNIT_DIAGRAM_ISNUMVISUAL" val="0"/>
  <p:tag name="KSO_WM_UNIT_DIAGRAM_ISREFERUNIT" val="0"/>
  <p:tag name="KSO_WM_UNIT_TYPE" val="d"/>
  <p:tag name="KSO_WM_UNIT_INDEX" val="1"/>
  <p:tag name="KSO_WM_UNIT_ID" val="custom20235088_1*d*1"/>
  <p:tag name="KSO_WM_TEMPLATE_CATEGORY" val="custom"/>
  <p:tag name="KSO_WM_TEMPLATE_INDEX" val="20235088"/>
  <p:tag name="KSO_WM_UNIT_LAYERLEVEL" val="1"/>
  <p:tag name="KSO_WM_TAG_VERSION" val="3.0"/>
  <p:tag name="KSO_WM_BEAUTIFY_FLAG" val="#wm#"/>
  <p:tag name="KSO_WM_UNIT_PICTURE_SUBTYPE" val="b"/>
</p:tagLst>
</file>

<file path=ppt/tags/tag68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35088_1*a*1"/>
  <p:tag name="KSO_WM_TEMPLATE_CATEGORY" val="custom"/>
  <p:tag name="KSO_WM_TEMPLATE_INDEX" val="20235088"/>
  <p:tag name="KSO_WM_UNIT_LAYERLEVEL" val="1"/>
  <p:tag name="KSO_WM_TAG_VERSION" val="3.0"/>
  <p:tag name="KSO_WM_BEAUTIFY_FLAG" val="#wm#"/>
  <p:tag name="KSO_WM_UNIT_TEXT_TYPE" val="1"/>
  <p:tag name="KSO_WM_UNIT_PRESET_TEXT" val="单击此处编辑添加标题"/>
</p:tagLst>
</file>

<file path=ppt/tags/tag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custom20235088_1*i*2"/>
  <p:tag name="KSO_WM_TEMPLATE_CATEGORY" val="custom"/>
  <p:tag name="KSO_WM_TEMPLATE_INDEX" val="20235088"/>
  <p:tag name="KSO_WM_UNIT_LAYERLEVEL" val="1"/>
  <p:tag name="KSO_WM_TAG_VERSION" val="3.0"/>
  <p:tag name="KSO_WM_BEAUTIFY_FLAG" val="#wm#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SLIDE_ID" val="custom20235088_1"/>
  <p:tag name="KSO_WM_TEMPLATE_SUBCATEGORY" val="0"/>
  <p:tag name="KSO_WM_TEMPLATE_MASTER_TYPE" val="0"/>
  <p:tag name="KSO_WM_TEMPLATE_COLOR_TYPE" val="0"/>
  <p:tag name="KSO_WM_SLIDE_ITEM_CNT" val="0"/>
  <p:tag name="KSO_WM_SLIDE_INDEX" val="1"/>
  <p:tag name="KSO_WM_TAG_VERSION" val="3.0"/>
  <p:tag name="KSO_WM_BEAUTIFY_FLAG" val="#wm#"/>
  <p:tag name="KSO_WM_TEMPLATE_CATEGORY" val="custom"/>
  <p:tag name="KSO_WM_TEMPLATE_INDEX" val="20235088"/>
  <p:tag name="KSO_WM_SLIDE_TYPE" val="text"/>
  <p:tag name="KSO_WM_SLIDE_SUBTYPE" val="picTxt"/>
  <p:tag name="KSO_WM_SLIDE_SIZE" val="904*540"/>
  <p:tag name="KSO_WM_SLIDE_POSITION" val="0*0"/>
  <p:tag name="KSO_WM_SLIDE_LAYOUT" val="a_d"/>
  <p:tag name="KSO_WM_SLIDE_LAYOUT_CNT" val="1_1"/>
  <p:tag name="KSO_WM_SPECIAL_SOURCE" val="bdnull"/>
</p:tagLst>
</file>

<file path=ppt/tags/tag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2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4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6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8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0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custom20235088_1*i*1"/>
  <p:tag name="KSO_WM_TEMPLATE_CATEGORY" val="custom"/>
  <p:tag name="KSO_WM_TEMPLATE_INDEX" val="20235088"/>
  <p:tag name="KSO_WM_UNIT_LAYERLEVEL" val="1"/>
  <p:tag name="KSO_WM_TAG_VERSION" val="3.0"/>
  <p:tag name="KSO_WM_BEAUTIFY_FLAG" val="#wm#"/>
</p:tagLst>
</file>

<file path=ppt/tags/tag82.xml><?xml version="1.0" encoding="utf-8"?>
<p:tagLst xmlns:p="http://schemas.openxmlformats.org/presentationml/2006/main">
  <p:tag name="KSO_WM_UNIT_VALUE" val="1906*2052"/>
  <p:tag name="KSO_WM_UNIT_HIGHLIGHT" val="0"/>
  <p:tag name="KSO_WM_UNIT_COMPATIBLE" val="0"/>
  <p:tag name="KSO_WM_UNIT_DIAGRAM_ISNUMVISUAL" val="0"/>
  <p:tag name="KSO_WM_UNIT_DIAGRAM_ISREFERUNIT" val="0"/>
  <p:tag name="KSO_WM_UNIT_TYPE" val="d"/>
  <p:tag name="KSO_WM_UNIT_INDEX" val="1"/>
  <p:tag name="KSO_WM_UNIT_ID" val="custom20235088_1*d*1"/>
  <p:tag name="KSO_WM_TEMPLATE_CATEGORY" val="custom"/>
  <p:tag name="KSO_WM_TEMPLATE_INDEX" val="20235088"/>
  <p:tag name="KSO_WM_UNIT_LAYERLEVEL" val="1"/>
  <p:tag name="KSO_WM_TAG_VERSION" val="3.0"/>
  <p:tag name="KSO_WM_BEAUTIFY_FLAG" val="#wm#"/>
  <p:tag name="KSO_WM_UNIT_PICTURE_SUBTYPE" val="b"/>
</p:tagLst>
</file>

<file path=ppt/tags/tag83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35088_1*a*1"/>
  <p:tag name="KSO_WM_TEMPLATE_CATEGORY" val="custom"/>
  <p:tag name="KSO_WM_TEMPLATE_INDEX" val="20235088"/>
  <p:tag name="KSO_WM_UNIT_LAYERLEVEL" val="1"/>
  <p:tag name="KSO_WM_TAG_VERSION" val="3.0"/>
  <p:tag name="KSO_WM_BEAUTIFY_FLAG" val="#wm#"/>
  <p:tag name="KSO_WM_UNIT_TEXT_TYPE" val="1"/>
  <p:tag name="KSO_WM_UNIT_PRESET_TEXT" val="单击此处编辑添加标题"/>
</p:tagLst>
</file>

<file path=ppt/tags/tag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custom20235088_1*i*2"/>
  <p:tag name="KSO_WM_TEMPLATE_CATEGORY" val="custom"/>
  <p:tag name="KSO_WM_TEMPLATE_INDEX" val="20235088"/>
  <p:tag name="KSO_WM_UNIT_LAYERLEVEL" val="1"/>
  <p:tag name="KSO_WM_TAG_VERSION" val="3.0"/>
  <p:tag name="KSO_WM_BEAUTIFY_FLAG" val="#wm#"/>
</p:tagLst>
</file>

<file path=ppt/tags/tag85.xml><?xml version="1.0" encoding="utf-8"?>
<p:tagLst xmlns:p="http://schemas.openxmlformats.org/presentationml/2006/main">
  <p:tag name="KSO_WM_SLIDE_ID" val="custom20235088_1"/>
  <p:tag name="KSO_WM_TEMPLATE_SUBCATEGORY" val="0"/>
  <p:tag name="KSO_WM_TEMPLATE_MASTER_TYPE" val="0"/>
  <p:tag name="KSO_WM_TEMPLATE_COLOR_TYPE" val="0"/>
  <p:tag name="KSO_WM_SLIDE_ITEM_CNT" val="0"/>
  <p:tag name="KSO_WM_SLIDE_INDEX" val="1"/>
  <p:tag name="KSO_WM_TAG_VERSION" val="3.0"/>
  <p:tag name="KSO_WM_BEAUTIFY_FLAG" val="#wm#"/>
  <p:tag name="KSO_WM_TEMPLATE_CATEGORY" val="custom"/>
  <p:tag name="KSO_WM_TEMPLATE_INDEX" val="20235088"/>
  <p:tag name="KSO_WM_SLIDE_TYPE" val="text"/>
  <p:tag name="KSO_WM_SLIDE_SUBTYPE" val="picTxt"/>
  <p:tag name="KSO_WM_SLIDE_SIZE" val="904*540"/>
  <p:tag name="KSO_WM_SLIDE_POSITION" val="0*0"/>
  <p:tag name="KSO_WM_SLIDE_LAYOUT" val="a_d"/>
  <p:tag name="KSO_WM_SLIDE_LAYOUT_CNT" val="1_1"/>
  <p:tag name="KSO_WM_SPECIAL_SOURCE" val="bdnull"/>
</p:tagLst>
</file>

<file path=ppt/tags/tag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7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9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1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3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5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heme/theme1.xml><?xml version="1.0" encoding="utf-8"?>
<a:theme xmlns:a="http://schemas.openxmlformats.org/drawingml/2006/main" name="WPS">
  <a:themeElements>
    <a:clrScheme name="WP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WPS">
      <a:majorFont>
        <a:latin typeface="苹方-简"/>
        <a:ea typeface="苹方-简"/>
        <a:cs typeface=""/>
      </a:majorFont>
      <a:minorFont>
        <a:latin typeface="苹方-简"/>
        <a:ea typeface="苹方-简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WPS">
      <a:majorFont>
        <a:latin typeface="苹方-简"/>
        <a:ea typeface="苹方-简"/>
        <a:cs typeface=""/>
      </a:majorFont>
      <a:minorFont>
        <a:latin typeface="苹方-简"/>
        <a:ea typeface="苹方-简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WPS">
      <a:majorFont>
        <a:latin typeface="苹方-简"/>
        <a:ea typeface="苹方-简"/>
        <a:cs typeface=""/>
      </a:majorFont>
      <a:minorFont>
        <a:latin typeface="苹方-简"/>
        <a:ea typeface="苹方-简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201</Words>
  <Application>WPS 文字</Application>
  <PresentationFormat>宽屏</PresentationFormat>
  <Paragraphs>40</Paragraphs>
  <Slides>14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5" baseType="lpstr">
      <vt:lpstr>Arial</vt:lpstr>
      <vt:lpstr>宋体</vt:lpstr>
      <vt:lpstr>Wingdings</vt:lpstr>
      <vt:lpstr>Wingdings</vt:lpstr>
      <vt:lpstr>苹方-简</vt:lpstr>
      <vt:lpstr>微软雅黑</vt:lpstr>
      <vt:lpstr>汉仪旗黑</vt:lpstr>
      <vt:lpstr>宋体</vt:lpstr>
      <vt:lpstr>Arial Unicode MS</vt:lpstr>
      <vt:lpstr>汉仪书宋二KW</vt:lpstr>
      <vt:lpstr>WPS</vt:lpstr>
      <vt:lpstr>PowerPoint 演示文稿</vt:lpstr>
      <vt:lpstr>登录</vt:lpstr>
      <vt:lpstr>方式一： 在“课程”执行</vt:lpstr>
      <vt:lpstr>进入教学活动模块</vt:lpstr>
      <vt:lpstr>去完成实训任务</vt:lpstr>
      <vt:lpstr>查看实训任务的完成情况</vt:lpstr>
      <vt:lpstr>查看实训任务的详情</vt:lpstr>
      <vt:lpstr>撤回提交的实训报告</vt:lpstr>
      <vt:lpstr>方式二： 在“任务”中心执行</vt:lpstr>
      <vt:lpstr>任务中心概览</vt:lpstr>
      <vt:lpstr>执行任务-实训</vt:lpstr>
      <vt:lpstr>查看详情-实训</vt:lpstr>
      <vt:lpstr>查看完成情况-实训</vt:lpstr>
      <vt:lpstr>撤回提交的实训报告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/>
  <cp:lastModifiedBy>不插电</cp:lastModifiedBy>
  <cp:revision>172</cp:revision>
  <dcterms:created xsi:type="dcterms:W3CDTF">2025-09-16T10:13:43Z</dcterms:created>
  <dcterms:modified xsi:type="dcterms:W3CDTF">2025-09-16T10:13:43Z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2052-12.1.22553.22553</vt:lpwstr>
  </property>
  <property fmtid="{D5CDD505-2E9C-101B-9397-08002B2CF9AE}" pid="3" name="ICV">
    <vt:lpwstr>66BE0CD2166C48F4360CC96830504FCF_41</vt:lpwstr>
  </property>
</Properties>
</file>